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6" r:id="rId4"/>
    <p:sldId id="278" r:id="rId5"/>
    <p:sldId id="258" r:id="rId6"/>
    <p:sldId id="277" r:id="rId7"/>
    <p:sldId id="272" r:id="rId8"/>
    <p:sldId id="283" r:id="rId9"/>
    <p:sldId id="275" r:id="rId10"/>
    <p:sldId id="274" r:id="rId11"/>
    <p:sldId id="273" r:id="rId12"/>
    <p:sldId id="279" r:id="rId13"/>
    <p:sldId id="280" r:id="rId14"/>
    <p:sldId id="281" r:id="rId15"/>
    <p:sldId id="282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18" autoAdjust="0"/>
  </p:normalViewPr>
  <p:slideViewPr>
    <p:cSldViewPr>
      <p:cViewPr varScale="1">
        <p:scale>
          <a:sx n="56" d="100"/>
          <a:sy n="56" d="100"/>
        </p:scale>
        <p:origin x="-121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10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04800" y="8458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CL Research</a:t>
            </a: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505200" y="8458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9D9203-0925-44F5-B8BD-D979598808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034A2A5-6A76-4AD4-93C1-A0FDD47A15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41A29-4E4A-4B59-88E3-BBD6578D9DFD}" type="slidenum">
              <a:rPr lang="en-US"/>
              <a:pPr/>
              <a:t>1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157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1571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1571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157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57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11572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1CD3FD1-3503-4394-86B3-378AF0EC55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57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7D7D-EBAA-4690-A36C-CB23128AD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1A04A-E757-413E-ADFD-977C0062A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3358E-9E09-4209-80E5-53181869A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BC12E-799A-4176-A7AD-0D5539169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BF820-4360-4FA2-8D90-17C7A6250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E08E2-B93A-452C-A246-5426E2886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5B17D-7168-41B0-A919-7FAEEE127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B9821-14BB-4EF7-A237-797401EEA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4E9EE-6B8C-4950-80E1-DD750AFFD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7FEEB-D398-4024-8A69-3A15E0CEE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1469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1469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9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469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469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9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469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7BE057EF-EBA5-48A5-9912-A51D1A0ED7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n@clr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3CB3-2429-4A41-B1D1-AB25069AF589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AutoShape 4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305800" cy="1143000"/>
          </a:xfrm>
        </p:spPr>
        <p:txBody>
          <a:bodyPr/>
          <a:lstStyle/>
          <a:p>
            <a:pPr algn="ctr"/>
            <a:r>
              <a:rPr lang="en-US" sz="2800" dirty="0" smtClean="0"/>
              <a:t>Pattern Dictionary of English Prepositions</a:t>
            </a:r>
            <a:br>
              <a:rPr lang="en-US" sz="2800" dirty="0" smtClean="0"/>
            </a:br>
            <a:r>
              <a:rPr lang="en-US" sz="2800" dirty="0" smtClean="0"/>
              <a:t>(PDEP)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>http://</a:t>
            </a:r>
            <a:r>
              <a:rPr lang="en-US" sz="2400" dirty="0" smtClean="0"/>
              <a:t>www.clres.com/pdep.html</a:t>
            </a:r>
            <a:endParaRPr lang="en-US" sz="24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3205163"/>
            <a:ext cx="7543800" cy="210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dirty="0"/>
              <a:t>Ken Litkowski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CL Research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9208 </a:t>
            </a:r>
            <a:r>
              <a:rPr lang="en-US" sz="2400" dirty="0" err="1"/>
              <a:t>Gue</a:t>
            </a:r>
            <a:r>
              <a:rPr lang="en-US" sz="2400" dirty="0"/>
              <a:t> Road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Damascus, Maryland USA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>
                <a:hlinkClick r:id="rId3"/>
              </a:rPr>
              <a:t>ken@clres.com</a:t>
            </a:r>
            <a:endParaRPr lang="en-US" sz="2400" dirty="0"/>
          </a:p>
          <a:p>
            <a:pPr algn="ctr"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FrameNet Lexical Units and VerbNet Classes</a:t>
            </a:r>
            <a:endParaRPr lang="en-US" dirty="0"/>
          </a:p>
        </p:txBody>
      </p:sp>
      <p:pic>
        <p:nvPicPr>
          <p:cNvPr id="7" name="Content Placeholder 6" descr="FeatExamFN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200"/>
            <a:ext cx="2708564" cy="3724275"/>
          </a:xfrm>
        </p:spPr>
      </p:pic>
      <p:pic>
        <p:nvPicPr>
          <p:cNvPr id="8" name="Content Placeholder 7" descr="FeatExamVN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67425" y="2362200"/>
            <a:ext cx="2557287" cy="3724275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F820-4360-4FA2-8D90-17C7A625037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2438400" y="3352800"/>
            <a:ext cx="16002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400800" y="3352800"/>
            <a:ext cx="16002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and Tagging Instances</a:t>
            </a:r>
            <a:endParaRPr lang="en-US" dirty="0"/>
          </a:p>
        </p:txBody>
      </p:sp>
      <p:pic>
        <p:nvPicPr>
          <p:cNvPr id="6" name="Content Placeholder 5" descr="Selecte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438400"/>
            <a:ext cx="7693025" cy="381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58E-9E09-4209-80E5-53181869A42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Class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693025" cy="3724275"/>
          </a:xfrm>
        </p:spPr>
        <p:txBody>
          <a:bodyPr/>
          <a:lstStyle/>
          <a:p>
            <a:r>
              <a:rPr lang="en-US" sz="2000" dirty="0" smtClean="0"/>
              <a:t>Corpus evidence and tagging provides a check on class </a:t>
            </a:r>
            <a:r>
              <a:rPr lang="en-US" sz="2000" dirty="0" smtClean="0"/>
              <a:t>assignments (and reveals past inconsistencies)</a:t>
            </a:r>
            <a:endParaRPr lang="en-US" sz="2000" dirty="0" smtClean="0"/>
          </a:p>
          <a:p>
            <a:r>
              <a:rPr lang="en-US" sz="2000" dirty="0" smtClean="0"/>
              <a:t>Substitutable prepositions (</a:t>
            </a:r>
            <a:r>
              <a:rPr lang="en-US" sz="2000" dirty="0" err="1" smtClean="0"/>
              <a:t>Yuret</a:t>
            </a:r>
            <a:r>
              <a:rPr lang="en-US" sz="2000" dirty="0" smtClean="0"/>
              <a:t>) and collapsing semantically-related senses across prepositions (</a:t>
            </a:r>
            <a:r>
              <a:rPr lang="en-US" sz="2000" dirty="0" err="1" smtClean="0"/>
              <a:t>Srikumar</a:t>
            </a:r>
            <a:r>
              <a:rPr lang="en-US" sz="2000" dirty="0" smtClean="0"/>
              <a:t> &amp; Roth)</a:t>
            </a:r>
          </a:p>
          <a:p>
            <a:pPr lvl="1"/>
            <a:r>
              <a:rPr lang="en-US" sz="1400" dirty="0" smtClean="0"/>
              <a:t>E.g. for temporal class, 21 senses of 14 prepositions in </a:t>
            </a:r>
            <a:r>
              <a:rPr lang="en-US" sz="1400" dirty="0" err="1" smtClean="0"/>
              <a:t>Srikumar</a:t>
            </a:r>
            <a:r>
              <a:rPr lang="en-US" sz="1400" dirty="0" smtClean="0"/>
              <a:t> and 62 senses in 50 prepositions in PDEP</a:t>
            </a:r>
          </a:p>
          <a:p>
            <a:r>
              <a:rPr lang="en-US" sz="2000" dirty="0" smtClean="0"/>
              <a:t>Quirk paragraphs provide organizing principle</a:t>
            </a:r>
          </a:p>
          <a:p>
            <a:pPr lvl="1"/>
            <a:r>
              <a:rPr lang="en-US" sz="1400" dirty="0" smtClean="0"/>
              <a:t>PDEP enables bottom-up approach, building details for an individual sense</a:t>
            </a:r>
          </a:p>
          <a:p>
            <a:pPr lvl="1"/>
            <a:r>
              <a:rPr lang="en-US" sz="1400" dirty="0" smtClean="0"/>
              <a:t>Proceeds by organizing nuances across prepositions</a:t>
            </a:r>
          </a:p>
          <a:p>
            <a:pPr lvl="1"/>
            <a:r>
              <a:rPr lang="en-US" sz="1400" dirty="0" smtClean="0"/>
              <a:t>Generalizes complement and governor behavior for </a:t>
            </a:r>
            <a:r>
              <a:rPr lang="en-US" sz="1400" dirty="0" smtClean="0"/>
              <a:t>class</a:t>
            </a:r>
          </a:p>
          <a:p>
            <a:r>
              <a:rPr lang="en-US" sz="2000" dirty="0" smtClean="0"/>
              <a:t>Provides basis for enhanced cross-preposition analysis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58E-9E09-4209-80E5-53181869A42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Completion of tagging (now at 23%)</a:t>
            </a:r>
          </a:p>
          <a:p>
            <a:r>
              <a:rPr lang="en-US" dirty="0" smtClean="0"/>
              <a:t>Identifying complement and governor in sentence display</a:t>
            </a:r>
          </a:p>
          <a:p>
            <a:r>
              <a:rPr lang="en-US" dirty="0" smtClean="0"/>
              <a:t>Additional download options</a:t>
            </a:r>
          </a:p>
          <a:p>
            <a:pPr lvl="1"/>
            <a:r>
              <a:rPr lang="en-US" sz="1800" dirty="0" smtClean="0"/>
              <a:t>Access to PHP scripts</a:t>
            </a:r>
          </a:p>
          <a:p>
            <a:pPr lvl="1"/>
            <a:r>
              <a:rPr lang="en-US" sz="1800" dirty="0" smtClean="0"/>
              <a:t>Download of full, up-to-date data sets</a:t>
            </a:r>
          </a:p>
          <a:p>
            <a:r>
              <a:rPr lang="en-US" dirty="0" smtClean="0"/>
              <a:t>Collocation analysis</a:t>
            </a:r>
          </a:p>
          <a:p>
            <a:pPr lvl="1"/>
            <a:r>
              <a:rPr lang="en-US" sz="1800" dirty="0" smtClean="0"/>
              <a:t>Processing of instances with USAS tagger (UCREL semantic analysis system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58E-9E09-4209-80E5-53181869A42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Preposition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to drive future developments on utility of PDEP data</a:t>
            </a:r>
          </a:p>
          <a:p>
            <a:pPr lvl="1"/>
            <a:r>
              <a:rPr lang="en-US" sz="1600" dirty="0" smtClean="0"/>
              <a:t>All 81509 sentences available in SemEval lexical sample format</a:t>
            </a:r>
          </a:p>
          <a:p>
            <a:pPr lvl="1"/>
            <a:r>
              <a:rPr lang="en-US" sz="1600" dirty="0" smtClean="0"/>
              <a:t>PDEP data available in online </a:t>
            </a:r>
            <a:r>
              <a:rPr lang="en-US" sz="1600" dirty="0" err="1" smtClean="0"/>
              <a:t>Javascript</a:t>
            </a:r>
            <a:r>
              <a:rPr lang="en-US" sz="1600" dirty="0" smtClean="0"/>
              <a:t> Object Notation (JSON)</a:t>
            </a:r>
          </a:p>
          <a:p>
            <a:r>
              <a:rPr lang="en-US" dirty="0" smtClean="0"/>
              <a:t>Use of data in SemEval tasks (</a:t>
            </a:r>
            <a:r>
              <a:rPr lang="en-US" dirty="0" err="1" smtClean="0"/>
              <a:t>TempEval</a:t>
            </a:r>
            <a:r>
              <a:rPr lang="en-US" dirty="0" smtClean="0"/>
              <a:t>, </a:t>
            </a:r>
            <a:r>
              <a:rPr lang="en-US" dirty="0" err="1" smtClean="0"/>
              <a:t>SpaceEval</a:t>
            </a:r>
            <a:r>
              <a:rPr lang="en-US" dirty="0" smtClean="0"/>
              <a:t>, </a:t>
            </a:r>
            <a:r>
              <a:rPr lang="en-US" dirty="0" err="1" smtClean="0"/>
              <a:t>CauseEval</a:t>
            </a:r>
            <a:r>
              <a:rPr lang="en-US" dirty="0" smtClean="0"/>
              <a:t>?)</a:t>
            </a:r>
          </a:p>
          <a:p>
            <a:r>
              <a:rPr lang="en-US" dirty="0" smtClean="0"/>
              <a:t>Potential SemEval 2016 task on dictionary entry building (modeled on SemEval 2015 CPA task)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58E-9E09-4209-80E5-53181869A42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NLP Community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Volunteers to help tagging and preposition characterization</a:t>
            </a:r>
          </a:p>
          <a:p>
            <a:r>
              <a:rPr lang="en-US" dirty="0" smtClean="0"/>
              <a:t>What do you want?</a:t>
            </a:r>
          </a:p>
          <a:p>
            <a:r>
              <a:rPr lang="en-US" dirty="0" smtClean="0"/>
              <a:t>Suggestions for incorporation of additional resources</a:t>
            </a:r>
          </a:p>
          <a:p>
            <a:r>
              <a:rPr lang="en-US" dirty="0" smtClean="0"/>
              <a:t>Critiques of existing structures</a:t>
            </a:r>
          </a:p>
          <a:p>
            <a:r>
              <a:rPr lang="en-US" dirty="0" smtClean="0"/>
              <a:t>Suggestions for further analyses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58E-9E09-4209-80E5-53181869A42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CA7A-2895-434C-90D0-889928FA024B}" type="slidenum">
              <a:rPr lang="en-US"/>
              <a:pPr/>
              <a:t>16</a:t>
            </a:fld>
            <a:endParaRPr lang="en-US"/>
          </a:p>
        </p:txBody>
      </p:sp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Pattern Dictionary of English Prepositions </a:t>
            </a:r>
            <a:r>
              <a:rPr lang="en-US" dirty="0" smtClean="0"/>
              <a:t>(PDEP) is a new lexical resource for the study </a:t>
            </a:r>
            <a:r>
              <a:rPr lang="en-US" dirty="0" smtClean="0"/>
              <a:t>of </a:t>
            </a:r>
            <a:r>
              <a:rPr lang="en-US" dirty="0"/>
              <a:t>preposition behavior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Provides 81509 sentences, 47285 as a representative sample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All sentences dependency-parsed, with features to describe preposition behavior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PDEP has been designed to explore and download any of the available data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FB1E-7A85-426E-85B1-B404B22EE3E8}" type="slidenum">
              <a:rPr lang="en-US"/>
              <a:pPr/>
              <a:t>2</a:t>
            </a:fld>
            <a:endParaRPr lang="en-US"/>
          </a:p>
        </p:txBody>
      </p:sp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anchor="ctr"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PDEP Objectives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 new lexical resource for the study of preposition behavior</a:t>
            </a:r>
          </a:p>
          <a:p>
            <a:r>
              <a:rPr lang="en-US" sz="2400" dirty="0" smtClean="0"/>
              <a:t>An environment for characterizing all </a:t>
            </a:r>
            <a:r>
              <a:rPr lang="en-US" sz="2400" dirty="0"/>
              <a:t>English </a:t>
            </a:r>
            <a:r>
              <a:rPr lang="en-US" sz="2400" dirty="0" smtClean="0"/>
              <a:t>prepositions</a:t>
            </a:r>
            <a:endParaRPr lang="en-US" sz="2400" dirty="0"/>
          </a:p>
          <a:p>
            <a:pPr lvl="1"/>
            <a:r>
              <a:rPr lang="en-US" sz="1800" dirty="0" smtClean="0"/>
              <a:t>A detailed examination of their prototypical </a:t>
            </a:r>
            <a:r>
              <a:rPr lang="en-US" sz="1800" dirty="0" err="1" smtClean="0"/>
              <a:t>syntagmatic</a:t>
            </a:r>
            <a:r>
              <a:rPr lang="en-US" sz="1800" dirty="0" smtClean="0"/>
              <a:t> patterns</a:t>
            </a:r>
          </a:p>
          <a:p>
            <a:pPr lvl="1"/>
            <a:r>
              <a:rPr lang="en-US" sz="1800" dirty="0" smtClean="0"/>
              <a:t>Based on representative corpus instances (47285 sentences from the BNC)</a:t>
            </a:r>
          </a:p>
          <a:p>
            <a:pPr lvl="1"/>
            <a:r>
              <a:rPr lang="en-US" sz="1800" dirty="0" smtClean="0"/>
              <a:t>Characterizing the preposition objects (complements) and the point of attachment (governor)</a:t>
            </a:r>
          </a:p>
          <a:p>
            <a:pPr lvl="1"/>
            <a:r>
              <a:rPr lang="en-US" sz="1800" dirty="0" smtClean="0"/>
              <a:t>Within </a:t>
            </a:r>
            <a:r>
              <a:rPr lang="en-US" sz="1800" dirty="0"/>
              <a:t>a semantic framework of </a:t>
            </a:r>
            <a:r>
              <a:rPr lang="en-US" sz="1800" dirty="0" smtClean="0"/>
              <a:t>traditional </a:t>
            </a:r>
            <a:r>
              <a:rPr lang="en-US" sz="1800" dirty="0"/>
              <a:t>English grammar (Quirk et al., 1985)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PDEP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Need for a representative corpus of prepositions</a:t>
            </a:r>
          </a:p>
          <a:p>
            <a:pPr lvl="1"/>
            <a:r>
              <a:rPr lang="en-US" sz="1800" dirty="0" smtClean="0"/>
              <a:t>Results from SemEval 2007 preposition WSD did not generalize</a:t>
            </a:r>
          </a:p>
          <a:p>
            <a:pPr lvl="1"/>
            <a:r>
              <a:rPr lang="en-US" sz="1800" dirty="0" smtClean="0"/>
              <a:t>Decline from 88.4 percent to 39.4 percent accuracy</a:t>
            </a:r>
          </a:p>
          <a:p>
            <a:pPr lvl="1"/>
            <a:r>
              <a:rPr lang="en-US" sz="1800" dirty="0" smtClean="0"/>
              <a:t>Results skewed by reliance on FrameNet instances</a:t>
            </a:r>
          </a:p>
          <a:p>
            <a:r>
              <a:rPr lang="en-US" sz="2400" dirty="0" smtClean="0"/>
              <a:t>Value of prepositional phrases in joint modeling with verbs for semantic role labeling</a:t>
            </a:r>
          </a:p>
          <a:p>
            <a:r>
              <a:rPr lang="en-US" sz="2400" dirty="0" smtClean="0"/>
              <a:t>Put prepositions into consistent theoretical lexicographic framework</a:t>
            </a:r>
          </a:p>
          <a:p>
            <a:pPr lvl="1"/>
            <a:r>
              <a:rPr lang="en-US" sz="1800" dirty="0" smtClean="0"/>
              <a:t>Follow principles of Hanks theory of norms and exploitations</a:t>
            </a:r>
          </a:p>
          <a:p>
            <a:pPr lvl="1"/>
            <a:r>
              <a:rPr lang="en-US" sz="1800" dirty="0" smtClean="0"/>
              <a:t>Interface with Pattern Dictionary of English Verbs (PDEV) with corpus pattern analysis (CPA)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58E-9E09-4209-80E5-53181869A4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PDEP 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Provide an interface to facilitate examination of corpus evidence</a:t>
            </a:r>
          </a:p>
          <a:p>
            <a:pPr lvl="1"/>
            <a:r>
              <a:rPr lang="en-US" sz="1600" dirty="0" smtClean="0"/>
              <a:t>Modeled behavior and used code from CPA of PDEV</a:t>
            </a:r>
          </a:p>
          <a:p>
            <a:pPr lvl="1"/>
            <a:r>
              <a:rPr lang="en-US" sz="1600" dirty="0" smtClean="0"/>
              <a:t>Integrated tagging of corpus instances with PDEP patterns (senses)</a:t>
            </a:r>
          </a:p>
          <a:p>
            <a:pPr lvl="1"/>
            <a:r>
              <a:rPr lang="en-US" sz="1600" dirty="0" smtClean="0"/>
              <a:t>Add capability to examine features of preposition behavior</a:t>
            </a:r>
          </a:p>
          <a:p>
            <a:r>
              <a:rPr lang="en-US" sz="2400" dirty="0" smtClean="0"/>
              <a:t>Expand TPP fields to capture syntactic and semantic features of preposition use</a:t>
            </a:r>
          </a:p>
          <a:p>
            <a:pPr lvl="1"/>
            <a:r>
              <a:rPr lang="en-US" sz="1600" dirty="0" smtClean="0"/>
              <a:t>Generate dependency parses for corpus instances (</a:t>
            </a:r>
            <a:r>
              <a:rPr lang="en-US" sz="1600" dirty="0" err="1" smtClean="0"/>
              <a:t>Tratz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Exploit semantic and syntactic features (including WordNet)</a:t>
            </a:r>
          </a:p>
          <a:p>
            <a:pPr lvl="1"/>
            <a:r>
              <a:rPr lang="en-US" sz="1600" dirty="0" smtClean="0"/>
              <a:t>Add other resources (FrameNet and VerbNet)</a:t>
            </a:r>
          </a:p>
          <a:p>
            <a:r>
              <a:rPr lang="en-US" sz="2400" dirty="0" smtClean="0"/>
              <a:t>Add capability for analysis of preposition classes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58E-9E09-4209-80E5-53181869A4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F322-541B-4E4A-8911-AC73860040E3}" type="slidenum">
              <a:rPr lang="en-US"/>
              <a:pPr/>
              <a:t>5</a:t>
            </a:fld>
            <a:endParaRPr lang="en-US"/>
          </a:p>
        </p:txBody>
      </p:sp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Preposition and Pattern Inventories</a:t>
            </a: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i="1" dirty="0" smtClean="0"/>
              <a:t>Preposition inventory</a:t>
            </a:r>
          </a:p>
          <a:p>
            <a:pPr lvl="1">
              <a:lnSpc>
                <a:spcPct val="90000"/>
              </a:lnSpc>
            </a:pPr>
            <a:r>
              <a:rPr lang="en-US" sz="1600" i="1" dirty="0" smtClean="0"/>
              <a:t>Lists 304 single-word and phrasal prepositions</a:t>
            </a:r>
          </a:p>
          <a:p>
            <a:pPr lvl="1">
              <a:lnSpc>
                <a:spcPct val="90000"/>
              </a:lnSpc>
            </a:pPr>
            <a:r>
              <a:rPr lang="en-US" sz="1600" i="1" dirty="0" smtClean="0"/>
              <a:t>Number of patterns for each</a:t>
            </a:r>
          </a:p>
          <a:p>
            <a:pPr lvl="1">
              <a:lnSpc>
                <a:spcPct val="90000"/>
              </a:lnSpc>
            </a:pPr>
            <a:r>
              <a:rPr lang="en-US" sz="1600" i="1" dirty="0" smtClean="0"/>
              <a:t>Number of instances from three corpora (FrameNet, Oxford English Corpus, TPP), with number  tagged in TPP</a:t>
            </a:r>
          </a:p>
          <a:p>
            <a:pPr lvl="1">
              <a:lnSpc>
                <a:spcPct val="90000"/>
              </a:lnSpc>
            </a:pPr>
            <a:r>
              <a:rPr lang="en-US" sz="1600" i="1" dirty="0" smtClean="0"/>
              <a:t>Target size for TPP instances was 250</a:t>
            </a:r>
          </a:p>
          <a:p>
            <a:pPr>
              <a:lnSpc>
                <a:spcPct val="90000"/>
              </a:lnSpc>
            </a:pPr>
            <a:r>
              <a:rPr lang="en-US" sz="1800" b="1" i="1" dirty="0" smtClean="0"/>
              <a:t>Pattern list for each preposition</a:t>
            </a:r>
            <a:endParaRPr lang="en-US" sz="1800" b="1" i="1" dirty="0"/>
          </a:p>
          <a:p>
            <a:pPr lvl="1">
              <a:lnSpc>
                <a:spcPct val="90000"/>
              </a:lnSpc>
            </a:pPr>
            <a:r>
              <a:rPr lang="en-US" sz="1600" i="1" dirty="0" smtClean="0"/>
              <a:t>Each sense shows sense number, number of instances in each corpus, </a:t>
            </a:r>
            <a:r>
              <a:rPr lang="en-US" sz="1600" i="1" dirty="0" err="1" smtClean="0"/>
              <a:t>syntagmatic</a:t>
            </a:r>
            <a:r>
              <a:rPr lang="en-US" sz="1600" i="1" dirty="0" smtClean="0"/>
              <a:t> pattern, and primary implicature</a:t>
            </a:r>
          </a:p>
          <a:p>
            <a:pPr>
              <a:lnSpc>
                <a:spcPct val="90000"/>
              </a:lnSpc>
            </a:pPr>
            <a:r>
              <a:rPr lang="en-US" sz="1800" b="1" i="1" dirty="0" smtClean="0"/>
              <a:t>Pattern details (pattern box)</a:t>
            </a:r>
          </a:p>
          <a:p>
            <a:pPr lvl="1">
              <a:lnSpc>
                <a:spcPct val="90000"/>
              </a:lnSpc>
            </a:pPr>
            <a:r>
              <a:rPr lang="en-US" sz="1600" i="1" dirty="0" smtClean="0"/>
              <a:t>Syntactic </a:t>
            </a:r>
            <a:r>
              <a:rPr lang="en-US" sz="1600" i="1" dirty="0"/>
              <a:t>and semantic properties </a:t>
            </a:r>
            <a:r>
              <a:rPr lang="en-US" sz="1600" i="1" dirty="0" smtClean="0"/>
              <a:t>of the complement and the governor (TPP data, feature selectors, ontological categories)</a:t>
            </a:r>
          </a:p>
          <a:p>
            <a:pPr lvl="1">
              <a:lnSpc>
                <a:spcPct val="90000"/>
              </a:lnSpc>
            </a:pPr>
            <a:r>
              <a:rPr lang="en-US" sz="1600" i="1" dirty="0" smtClean="0"/>
              <a:t>Semantic  class, semantic type, cluster (</a:t>
            </a:r>
            <a:r>
              <a:rPr lang="en-US" sz="1600" i="1" dirty="0" err="1" smtClean="0"/>
              <a:t>Tratz</a:t>
            </a:r>
            <a:r>
              <a:rPr lang="en-US" sz="1600" i="1" dirty="0" smtClean="0"/>
              <a:t>), and relation (</a:t>
            </a:r>
            <a:r>
              <a:rPr lang="en-US" sz="1600" i="1" dirty="0" err="1" smtClean="0"/>
              <a:t>Srikumar</a:t>
            </a:r>
            <a:r>
              <a:rPr lang="en-US" sz="1600" i="1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600" i="1" dirty="0" smtClean="0"/>
              <a:t>Syntactic </a:t>
            </a:r>
            <a:r>
              <a:rPr lang="en-US" sz="1600" i="1" dirty="0"/>
              <a:t>function and meaning (from Quirk)</a:t>
            </a:r>
          </a:p>
          <a:p>
            <a:pPr lvl="1">
              <a:lnSpc>
                <a:spcPct val="90000"/>
              </a:lnSpc>
            </a:pPr>
            <a:r>
              <a:rPr lang="en-US" sz="1600" i="1" dirty="0" smtClean="0"/>
              <a:t>Substitutable prepositions</a:t>
            </a:r>
            <a:endParaRPr lang="en-US" sz="16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Inventory (Fragment) Preposition Pattern List (below)</a:t>
            </a:r>
            <a:endParaRPr lang="en-US" dirty="0"/>
          </a:p>
        </p:txBody>
      </p:sp>
      <p:pic>
        <p:nvPicPr>
          <p:cNvPr id="7" name="Content Placeholder 6" descr="PrepList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362200"/>
            <a:ext cx="4800600" cy="1729740"/>
          </a:xfrm>
        </p:spPr>
      </p:pic>
      <p:pic>
        <p:nvPicPr>
          <p:cNvPr id="8" name="Content Placeholder 7" descr="PattList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990600" y="4267200"/>
            <a:ext cx="6629400" cy="19977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F820-4360-4FA2-8D90-17C7A62503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Pattern Details</a:t>
            </a:r>
            <a:endParaRPr lang="en-US" dirty="0"/>
          </a:p>
        </p:txBody>
      </p:sp>
      <p:pic>
        <p:nvPicPr>
          <p:cNvPr id="6" name="Content Placeholder 5" descr="Patter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362200"/>
            <a:ext cx="7693025" cy="4038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58E-9E09-4209-80E5-53181869A4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Starts with display of TPP instances (sentences) not yet tagged</a:t>
            </a:r>
          </a:p>
          <a:p>
            <a:r>
              <a:rPr lang="en-US" sz="2400" dirty="0" smtClean="0"/>
              <a:t>Examination of complement and governor </a:t>
            </a:r>
            <a:r>
              <a:rPr lang="en-US" sz="2400" dirty="0" smtClean="0"/>
              <a:t>features (including WordNet, FrameNet, and VerbNet)</a:t>
            </a:r>
            <a:endParaRPr lang="en-US" sz="2400" dirty="0" smtClean="0"/>
          </a:p>
          <a:p>
            <a:r>
              <a:rPr lang="en-US" sz="2400" dirty="0" smtClean="0"/>
              <a:t>Comparison with </a:t>
            </a:r>
            <a:r>
              <a:rPr lang="en-US" sz="2400" dirty="0" smtClean="0"/>
              <a:t>existing pattern </a:t>
            </a:r>
            <a:r>
              <a:rPr lang="en-US" sz="2400" dirty="0" smtClean="0"/>
              <a:t>(sense) inventory</a:t>
            </a:r>
          </a:p>
          <a:p>
            <a:r>
              <a:rPr lang="en-US" sz="2400" dirty="0" smtClean="0"/>
              <a:t>Selecting instances and tagging with a sense</a:t>
            </a:r>
          </a:p>
          <a:p>
            <a:pPr lvl="1"/>
            <a:r>
              <a:rPr lang="en-US" sz="2000" dirty="0" smtClean="0"/>
              <a:t>Adding senses as needed</a:t>
            </a:r>
          </a:p>
          <a:p>
            <a:pPr lvl="1"/>
            <a:r>
              <a:rPr lang="en-US" sz="2000" dirty="0" smtClean="0"/>
              <a:t>Identifying ill-formed instances</a:t>
            </a:r>
            <a:endParaRPr lang="en-US" sz="2000" dirty="0" smtClean="0"/>
          </a:p>
          <a:p>
            <a:r>
              <a:rPr lang="en-US" sz="2400" dirty="0" smtClean="0"/>
              <a:t>Further analysis of instances with tagged </a:t>
            </a:r>
            <a:r>
              <a:rPr lang="en-US" sz="2400" dirty="0" smtClean="0"/>
              <a:t>senses to characterize behavior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58E-9E09-4209-80E5-53181869A42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Word-Finding Rules</a:t>
            </a:r>
          </a:p>
          <a:p>
            <a:pPr lvl="1"/>
            <a:r>
              <a:rPr lang="en-US" sz="1400" dirty="0" smtClean="0"/>
              <a:t>Governor (verb or head to the left, head to the left, verb to the left, word to the left, governor)</a:t>
            </a:r>
          </a:p>
          <a:p>
            <a:pPr lvl="1"/>
            <a:r>
              <a:rPr lang="en-US" sz="1400" dirty="0" smtClean="0"/>
              <a:t>Complement (syntactic preposition complement, heuristic preposition complement)</a:t>
            </a:r>
            <a:endParaRPr lang="en-US" dirty="0" smtClean="0"/>
          </a:p>
          <a:p>
            <a:r>
              <a:rPr lang="en-US" dirty="0" smtClean="0"/>
              <a:t>Feature Extraction Rules</a:t>
            </a:r>
          </a:p>
          <a:p>
            <a:pPr lvl="1"/>
            <a:r>
              <a:rPr lang="en-US" sz="1400" dirty="0" smtClean="0"/>
              <a:t>Word class, part of speech, lemma, word, WN lexical name, WN synonyms, WN hypernyms, whether capitalized, affixes</a:t>
            </a:r>
          </a:p>
        </p:txBody>
      </p:sp>
      <p:pic>
        <p:nvPicPr>
          <p:cNvPr id="7" name="Content Placeholder 6" descr="FeatExamPo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0913" y="2484193"/>
            <a:ext cx="3770312" cy="348028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 Research ACL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F820-4360-4FA2-8D90-17C7A62503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844</TotalTime>
  <Words>885</Words>
  <Application>Microsoft Office PowerPoint</Application>
  <PresentationFormat>On-screen Show (4:3)</PresentationFormat>
  <Paragraphs>130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Capsules</vt:lpstr>
      <vt:lpstr>Pattern Dictionary of English Prepositions (PDEP) http://www.clres.com/pdep.html</vt:lpstr>
      <vt:lpstr>  PDEP Objectives  </vt:lpstr>
      <vt:lpstr>PDEP Motivations</vt:lpstr>
      <vt:lpstr>PDEP Design Considerations</vt:lpstr>
      <vt:lpstr>The Preposition and Pattern Inventories</vt:lpstr>
      <vt:lpstr>Preposition Inventory (Fragment) Preposition Pattern List (below)</vt:lpstr>
      <vt:lpstr>Preposition Pattern Details</vt:lpstr>
      <vt:lpstr>Tagging Process</vt:lpstr>
      <vt:lpstr>Feature Examination</vt:lpstr>
      <vt:lpstr>Examining FrameNet Lexical Units and VerbNet Classes</vt:lpstr>
      <vt:lpstr>Selecting and Tagging Instances</vt:lpstr>
      <vt:lpstr>Preposition Class Analyses</vt:lpstr>
      <vt:lpstr>Future Developments</vt:lpstr>
      <vt:lpstr>Evaluation of Preposition Data</vt:lpstr>
      <vt:lpstr>NLP Community Involvement</vt:lpstr>
      <vt:lpstr>Summary and Conclusions</vt:lpstr>
    </vt:vector>
  </TitlesOfParts>
  <Company>CL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Preposition Project http://www.clres.com/prepositions.html</dc:title>
  <dc:creator>Ken Litkowski</dc:creator>
  <cp:lastModifiedBy>Ken</cp:lastModifiedBy>
  <cp:revision>65</cp:revision>
  <dcterms:created xsi:type="dcterms:W3CDTF">2005-03-29T21:27:21Z</dcterms:created>
  <dcterms:modified xsi:type="dcterms:W3CDTF">2014-06-20T17:46:57Z</dcterms:modified>
</cp:coreProperties>
</file>